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67" r:id="rId4"/>
    <p:sldId id="264" r:id="rId5"/>
    <p:sldId id="259" r:id="rId6"/>
    <p:sldId id="269" r:id="rId7"/>
    <p:sldId id="270" r:id="rId8"/>
    <p:sldId id="271" r:id="rId9"/>
    <p:sldId id="263" r:id="rId10"/>
    <p:sldId id="262" r:id="rId11"/>
    <p:sldId id="272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9D9D9C"/>
    <a:srgbClr val="00A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0" autoAdjust="0"/>
    <p:restoredTop sz="94660"/>
  </p:normalViewPr>
  <p:slideViewPr>
    <p:cSldViewPr>
      <p:cViewPr varScale="1">
        <p:scale>
          <a:sx n="116" d="100"/>
          <a:sy n="116" d="100"/>
        </p:scale>
        <p:origin x="159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180F35-8876-4376-B8B2-F9ABF736628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18E9FA-A9EA-4BAF-B1DE-A7867474FD7A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Устройство пешеходных тротуаров</a:t>
          </a:r>
          <a:endParaRPr lang="ru-RU" sz="1600" dirty="0"/>
        </a:p>
      </dgm:t>
    </dgm:pt>
    <dgm:pt modelId="{F26343B0-980C-4538-BC5E-BBC4E2AB3AEF}" type="parTrans" cxnId="{275C248F-AF38-4E8B-B02C-2189A1A7EF01}">
      <dgm:prSet/>
      <dgm:spPr/>
      <dgm:t>
        <a:bodyPr/>
        <a:lstStyle/>
        <a:p>
          <a:endParaRPr lang="ru-RU"/>
        </a:p>
      </dgm:t>
    </dgm:pt>
    <dgm:pt modelId="{29383E15-2250-45A7-A267-AA5D1DBCB95C}" type="sibTrans" cxnId="{275C248F-AF38-4E8B-B02C-2189A1A7EF01}">
      <dgm:prSet/>
      <dgm:spPr/>
      <dgm:t>
        <a:bodyPr/>
        <a:lstStyle/>
        <a:p>
          <a:endParaRPr lang="ru-RU"/>
        </a:p>
      </dgm:t>
    </dgm:pt>
    <dgm:pt modelId="{66B7A9D3-075B-48BA-9855-63A5C2383FD5}" type="asst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/>
            <a:t>Повышение уровня благоустройства</a:t>
          </a:r>
          <a:endParaRPr lang="ru-RU" sz="1600" dirty="0"/>
        </a:p>
      </dgm:t>
    </dgm:pt>
    <dgm:pt modelId="{149DB59E-30DA-4F00-B9CC-BE333B6F4E4D}" type="parTrans" cxnId="{64CFDC68-2435-44FC-AA72-669F845F2EAE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DEBC85A9-4D80-4579-98B5-2ACE20752CB8}" type="sibTrans" cxnId="{64CFDC68-2435-44FC-AA72-669F845F2EAE}">
      <dgm:prSet/>
      <dgm:spPr/>
      <dgm:t>
        <a:bodyPr/>
        <a:lstStyle/>
        <a:p>
          <a:endParaRPr lang="ru-RU"/>
        </a:p>
      </dgm:t>
    </dgm:pt>
    <dgm:pt modelId="{DDF02F53-FF1E-4D95-96A5-91AF7590733D}" type="asst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/>
            <a:t>Обеспечение безопасных условий жизнедеятельности</a:t>
          </a:r>
          <a:endParaRPr lang="ru-RU" sz="1600" dirty="0"/>
        </a:p>
      </dgm:t>
    </dgm:pt>
    <dgm:pt modelId="{2BE21EBF-744F-447B-90B8-14B78551FAED}" type="parTrans" cxnId="{45FBA7B9-B995-4A6D-973B-6F32EE9EE3B7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5C50774E-97F5-45B5-961A-177C5D1A9758}" type="sibTrans" cxnId="{45FBA7B9-B995-4A6D-973B-6F32EE9EE3B7}">
      <dgm:prSet/>
      <dgm:spPr/>
      <dgm:t>
        <a:bodyPr/>
        <a:lstStyle/>
        <a:p>
          <a:endParaRPr lang="ru-RU"/>
        </a:p>
      </dgm:t>
    </dgm:pt>
    <dgm:pt modelId="{449AE11A-22D1-4A71-9780-F81C34CF4300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/>
            <a:t>Снижение</a:t>
          </a:r>
        </a:p>
        <a:p>
          <a:r>
            <a:rPr lang="ru-RU" sz="1600" dirty="0" smtClean="0"/>
            <a:t> травматизма</a:t>
          </a:r>
          <a:endParaRPr lang="ru-RU" sz="1600" dirty="0"/>
        </a:p>
      </dgm:t>
    </dgm:pt>
    <dgm:pt modelId="{87B3A663-63D5-4CDB-9044-E18EAFA86833}" type="parTrans" cxnId="{2622292E-33D1-4E81-8E30-4173F3133313}">
      <dgm:prSet>
        <dgm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74197CAE-6B92-42EF-97FB-DC13401759FA}" type="sibTrans" cxnId="{2622292E-33D1-4E81-8E30-4173F3133313}">
      <dgm:prSet/>
      <dgm:spPr/>
      <dgm:t>
        <a:bodyPr/>
        <a:lstStyle/>
        <a:p>
          <a:endParaRPr lang="ru-RU"/>
        </a:p>
      </dgm:t>
    </dgm:pt>
    <dgm:pt modelId="{CB0AC8A2-691C-4806-BF28-2932E8F76A33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dirty="0" smtClean="0"/>
            <a:t>Повышение доступности территорий и удобства передвижения</a:t>
          </a:r>
          <a:endParaRPr lang="ru-RU" sz="1600" dirty="0"/>
        </a:p>
      </dgm:t>
    </dgm:pt>
    <dgm:pt modelId="{EEBDD465-6A33-48A8-B475-3E6FC5D4C8CA}" type="parTrans" cxnId="{5201887A-A868-447B-8F93-A8CCAE539DA8}">
      <dgm:prSet>
        <dgm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3267DCA0-00B4-41F5-91A2-2D1B9AE0912F}" type="sibTrans" cxnId="{5201887A-A868-447B-8F93-A8CCAE539DA8}">
      <dgm:prSet/>
      <dgm:spPr/>
      <dgm:t>
        <a:bodyPr/>
        <a:lstStyle/>
        <a:p>
          <a:endParaRPr lang="ru-RU"/>
        </a:p>
      </dgm:t>
    </dgm:pt>
    <dgm:pt modelId="{A3A9DA6B-8F6F-4158-BB62-BD01296A3CC1}" type="pres">
      <dgm:prSet presAssocID="{07180F35-8876-4376-B8B2-F9ABF736628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1C13749-F76A-4855-B3C4-9E73B2DD8D4E}" type="pres">
      <dgm:prSet presAssocID="{1318E9FA-A9EA-4BAF-B1DE-A7867474FD7A}" presName="hierRoot1" presStyleCnt="0">
        <dgm:presLayoutVars>
          <dgm:hierBranch val="init"/>
        </dgm:presLayoutVars>
      </dgm:prSet>
      <dgm:spPr/>
    </dgm:pt>
    <dgm:pt modelId="{5D0DB134-644A-4C94-9260-4A2FF415670A}" type="pres">
      <dgm:prSet presAssocID="{1318E9FA-A9EA-4BAF-B1DE-A7867474FD7A}" presName="rootComposite1" presStyleCnt="0"/>
      <dgm:spPr/>
    </dgm:pt>
    <dgm:pt modelId="{9F259146-C5E1-4C5B-830D-082EF2FCBAA2}" type="pres">
      <dgm:prSet presAssocID="{1318E9FA-A9EA-4BAF-B1DE-A7867474FD7A}" presName="rootText1" presStyleLbl="node0" presStyleIdx="0" presStyleCnt="1" custScaleX="232310" custScaleY="63759" custLinFactNeighborX="11949" custLinFactNeighborY="-298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7794ED-C761-4AD4-A189-B92FC90F26CA}" type="pres">
      <dgm:prSet presAssocID="{1318E9FA-A9EA-4BAF-B1DE-A7867474FD7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7882DD2-8717-4BBC-930D-85F6B368636B}" type="pres">
      <dgm:prSet presAssocID="{1318E9FA-A9EA-4BAF-B1DE-A7867474FD7A}" presName="hierChild2" presStyleCnt="0"/>
      <dgm:spPr/>
    </dgm:pt>
    <dgm:pt modelId="{1F777EA3-9EB7-40E3-890F-336C3E9BF670}" type="pres">
      <dgm:prSet presAssocID="{1318E9FA-A9EA-4BAF-B1DE-A7867474FD7A}" presName="hierChild3" presStyleCnt="0"/>
      <dgm:spPr/>
    </dgm:pt>
    <dgm:pt modelId="{D8D483E5-102B-41A6-841E-401E17D6F8AB}" type="pres">
      <dgm:prSet presAssocID="{149DB59E-30DA-4F00-B9CC-BE333B6F4E4D}" presName="Name111" presStyleLbl="parChTrans1D2" presStyleIdx="0" presStyleCnt="2"/>
      <dgm:spPr/>
      <dgm:t>
        <a:bodyPr/>
        <a:lstStyle/>
        <a:p>
          <a:endParaRPr lang="ru-RU"/>
        </a:p>
      </dgm:t>
    </dgm:pt>
    <dgm:pt modelId="{86F7783C-EF6E-4832-BC18-B8D0C7245E5D}" type="pres">
      <dgm:prSet presAssocID="{66B7A9D3-075B-48BA-9855-63A5C2383FD5}" presName="hierRoot3" presStyleCnt="0">
        <dgm:presLayoutVars>
          <dgm:hierBranch val="init"/>
        </dgm:presLayoutVars>
      </dgm:prSet>
      <dgm:spPr/>
    </dgm:pt>
    <dgm:pt modelId="{D226D0A1-49FD-4E6B-A7E0-76C84CE3B9D2}" type="pres">
      <dgm:prSet presAssocID="{66B7A9D3-075B-48BA-9855-63A5C2383FD5}" presName="rootComposite3" presStyleCnt="0"/>
      <dgm:spPr/>
    </dgm:pt>
    <dgm:pt modelId="{0AD0ABA2-0211-4FEF-8192-869112A2583E}" type="pres">
      <dgm:prSet presAssocID="{66B7A9D3-075B-48BA-9855-63A5C2383FD5}" presName="rootText3" presStyleLbl="asst1" presStyleIdx="0" presStyleCnt="2" custLinFactNeighborX="835" custLinFactNeighborY="-9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B476B3-E237-4B7C-BB66-0F644362ABCD}" type="pres">
      <dgm:prSet presAssocID="{66B7A9D3-075B-48BA-9855-63A5C2383FD5}" presName="rootConnector3" presStyleLbl="asst1" presStyleIdx="0" presStyleCnt="2"/>
      <dgm:spPr/>
      <dgm:t>
        <a:bodyPr/>
        <a:lstStyle/>
        <a:p>
          <a:endParaRPr lang="ru-RU"/>
        </a:p>
      </dgm:t>
    </dgm:pt>
    <dgm:pt modelId="{6EC3CA86-C77C-42C7-9F51-B422BD43F293}" type="pres">
      <dgm:prSet presAssocID="{66B7A9D3-075B-48BA-9855-63A5C2383FD5}" presName="hierChild6" presStyleCnt="0"/>
      <dgm:spPr/>
    </dgm:pt>
    <dgm:pt modelId="{00B15CE0-3015-43A9-B638-F8FAE0EF50BC}" type="pres">
      <dgm:prSet presAssocID="{66B7A9D3-075B-48BA-9855-63A5C2383FD5}" presName="hierChild7" presStyleCnt="0"/>
      <dgm:spPr/>
    </dgm:pt>
    <dgm:pt modelId="{9BBF8930-447A-48C2-83FF-B6064AB40A3B}" type="pres">
      <dgm:prSet presAssocID="{2BE21EBF-744F-447B-90B8-14B78551FAED}" presName="Name111" presStyleLbl="parChTrans1D2" presStyleIdx="1" presStyleCnt="2"/>
      <dgm:spPr/>
      <dgm:t>
        <a:bodyPr/>
        <a:lstStyle/>
        <a:p>
          <a:endParaRPr lang="ru-RU"/>
        </a:p>
      </dgm:t>
    </dgm:pt>
    <dgm:pt modelId="{A396E2D3-9841-47E2-88F4-1C63216FC0CA}" type="pres">
      <dgm:prSet presAssocID="{DDF02F53-FF1E-4D95-96A5-91AF7590733D}" presName="hierRoot3" presStyleCnt="0">
        <dgm:presLayoutVars>
          <dgm:hierBranch val="init"/>
        </dgm:presLayoutVars>
      </dgm:prSet>
      <dgm:spPr/>
    </dgm:pt>
    <dgm:pt modelId="{0E6B037B-2CC6-47C2-8AD5-32A2F134F85F}" type="pres">
      <dgm:prSet presAssocID="{DDF02F53-FF1E-4D95-96A5-91AF7590733D}" presName="rootComposite3" presStyleCnt="0"/>
      <dgm:spPr/>
    </dgm:pt>
    <dgm:pt modelId="{85D20BA2-9D8E-48F9-BC11-2E790A5DF64A}" type="pres">
      <dgm:prSet presAssocID="{DDF02F53-FF1E-4D95-96A5-91AF7590733D}" presName="rootText3" presStyleLbl="asst1" presStyleIdx="1" presStyleCnt="2" custLinFactNeighborX="25179" custLinFactNeighborY="-9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5900CC-48EA-472D-9A64-13FB5A237044}" type="pres">
      <dgm:prSet presAssocID="{DDF02F53-FF1E-4D95-96A5-91AF7590733D}" presName="rootConnector3" presStyleLbl="asst1" presStyleIdx="1" presStyleCnt="2"/>
      <dgm:spPr/>
      <dgm:t>
        <a:bodyPr/>
        <a:lstStyle/>
        <a:p>
          <a:endParaRPr lang="ru-RU"/>
        </a:p>
      </dgm:t>
    </dgm:pt>
    <dgm:pt modelId="{518E85FC-6D7C-4F93-BC8C-7BE4B961A4E9}" type="pres">
      <dgm:prSet presAssocID="{DDF02F53-FF1E-4D95-96A5-91AF7590733D}" presName="hierChild6" presStyleCnt="0"/>
      <dgm:spPr/>
    </dgm:pt>
    <dgm:pt modelId="{4B6421BB-0979-4D7B-AFE9-BDC96A5DD8CB}" type="pres">
      <dgm:prSet presAssocID="{87B3A663-63D5-4CDB-9044-E18EAFA86833}" presName="Name37" presStyleLbl="parChTrans1D3" presStyleIdx="0" presStyleCnt="2"/>
      <dgm:spPr/>
      <dgm:t>
        <a:bodyPr/>
        <a:lstStyle/>
        <a:p>
          <a:endParaRPr lang="ru-RU"/>
        </a:p>
      </dgm:t>
    </dgm:pt>
    <dgm:pt modelId="{9EA91AA3-B8B9-45A9-A770-5CCC09021BEC}" type="pres">
      <dgm:prSet presAssocID="{449AE11A-22D1-4A71-9780-F81C34CF4300}" presName="hierRoot2" presStyleCnt="0">
        <dgm:presLayoutVars>
          <dgm:hierBranch val="init"/>
        </dgm:presLayoutVars>
      </dgm:prSet>
      <dgm:spPr/>
    </dgm:pt>
    <dgm:pt modelId="{2B6B23EA-2267-4F79-9E21-BE2073C5AC94}" type="pres">
      <dgm:prSet presAssocID="{449AE11A-22D1-4A71-9780-F81C34CF4300}" presName="rootComposite" presStyleCnt="0"/>
      <dgm:spPr/>
    </dgm:pt>
    <dgm:pt modelId="{4E52EE7A-3E86-4DA6-BC36-279A5FB2C590}" type="pres">
      <dgm:prSet presAssocID="{449AE11A-22D1-4A71-9780-F81C34CF4300}" presName="rootText" presStyleLbl="node3" presStyleIdx="0" presStyleCnt="2" custLinFactNeighborX="23949" custLinFactNeighborY="-264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7347D4-6CDE-43F1-9F77-91B3CDB3EA0B}" type="pres">
      <dgm:prSet presAssocID="{449AE11A-22D1-4A71-9780-F81C34CF4300}" presName="rootConnector" presStyleLbl="node3" presStyleIdx="0" presStyleCnt="2"/>
      <dgm:spPr/>
      <dgm:t>
        <a:bodyPr/>
        <a:lstStyle/>
        <a:p>
          <a:endParaRPr lang="ru-RU"/>
        </a:p>
      </dgm:t>
    </dgm:pt>
    <dgm:pt modelId="{22133AF3-FEC0-43DD-915F-A0F846A7490A}" type="pres">
      <dgm:prSet presAssocID="{449AE11A-22D1-4A71-9780-F81C34CF4300}" presName="hierChild4" presStyleCnt="0"/>
      <dgm:spPr/>
    </dgm:pt>
    <dgm:pt modelId="{C3ED17FB-D8EA-475F-B7EC-81A109955394}" type="pres">
      <dgm:prSet presAssocID="{449AE11A-22D1-4A71-9780-F81C34CF4300}" presName="hierChild5" presStyleCnt="0"/>
      <dgm:spPr/>
    </dgm:pt>
    <dgm:pt modelId="{FCDA90DB-C058-4117-8EE8-5F758C5F36C2}" type="pres">
      <dgm:prSet presAssocID="{EEBDD465-6A33-48A8-B475-3E6FC5D4C8CA}" presName="Name37" presStyleLbl="parChTrans1D3" presStyleIdx="1" presStyleCnt="2"/>
      <dgm:spPr/>
      <dgm:t>
        <a:bodyPr/>
        <a:lstStyle/>
        <a:p>
          <a:endParaRPr lang="ru-RU"/>
        </a:p>
      </dgm:t>
    </dgm:pt>
    <dgm:pt modelId="{5A4FC4CC-4BAF-4658-9147-A8353E48E341}" type="pres">
      <dgm:prSet presAssocID="{CB0AC8A2-691C-4806-BF28-2932E8F76A33}" presName="hierRoot2" presStyleCnt="0">
        <dgm:presLayoutVars>
          <dgm:hierBranch val="init"/>
        </dgm:presLayoutVars>
      </dgm:prSet>
      <dgm:spPr/>
    </dgm:pt>
    <dgm:pt modelId="{CA322BCC-0B62-49AD-8AE2-07CA3A26CFD0}" type="pres">
      <dgm:prSet presAssocID="{CB0AC8A2-691C-4806-BF28-2932E8F76A33}" presName="rootComposite" presStyleCnt="0"/>
      <dgm:spPr/>
    </dgm:pt>
    <dgm:pt modelId="{41827A37-344A-4E09-B23C-8CFFDB9D33DD}" type="pres">
      <dgm:prSet presAssocID="{CB0AC8A2-691C-4806-BF28-2932E8F76A33}" presName="rootText" presStyleLbl="node3" presStyleIdx="1" presStyleCnt="2" custLinFactNeighborX="20490" custLinFactNeighborY="-23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CAF1EF-8900-4C7C-91B3-C533966801EC}" type="pres">
      <dgm:prSet presAssocID="{CB0AC8A2-691C-4806-BF28-2932E8F76A33}" presName="rootConnector" presStyleLbl="node3" presStyleIdx="1" presStyleCnt="2"/>
      <dgm:spPr/>
      <dgm:t>
        <a:bodyPr/>
        <a:lstStyle/>
        <a:p>
          <a:endParaRPr lang="ru-RU"/>
        </a:p>
      </dgm:t>
    </dgm:pt>
    <dgm:pt modelId="{79BF198C-B8D6-4066-8960-552770D1B533}" type="pres">
      <dgm:prSet presAssocID="{CB0AC8A2-691C-4806-BF28-2932E8F76A33}" presName="hierChild4" presStyleCnt="0"/>
      <dgm:spPr/>
    </dgm:pt>
    <dgm:pt modelId="{DAE2E542-B03E-4F92-A564-6DB860E3DEA5}" type="pres">
      <dgm:prSet presAssocID="{CB0AC8A2-691C-4806-BF28-2932E8F76A33}" presName="hierChild5" presStyleCnt="0"/>
      <dgm:spPr/>
    </dgm:pt>
    <dgm:pt modelId="{76583533-BF6B-4C12-A8A6-824E4380D660}" type="pres">
      <dgm:prSet presAssocID="{DDF02F53-FF1E-4D95-96A5-91AF7590733D}" presName="hierChild7" presStyleCnt="0"/>
      <dgm:spPr/>
    </dgm:pt>
  </dgm:ptLst>
  <dgm:cxnLst>
    <dgm:cxn modelId="{DBB3CAE5-C189-49E5-92FB-39FCACC8F7F5}" type="presOf" srcId="{449AE11A-22D1-4A71-9780-F81C34CF4300}" destId="{4E52EE7A-3E86-4DA6-BC36-279A5FB2C590}" srcOrd="0" destOrd="0" presId="urn:microsoft.com/office/officeart/2005/8/layout/orgChart1"/>
    <dgm:cxn modelId="{B8F5A407-8F32-4C7C-A863-6E2F8616AD89}" type="presOf" srcId="{07180F35-8876-4376-B8B2-F9ABF736628C}" destId="{A3A9DA6B-8F6F-4158-BB62-BD01296A3CC1}" srcOrd="0" destOrd="0" presId="urn:microsoft.com/office/officeart/2005/8/layout/orgChart1"/>
    <dgm:cxn modelId="{5201887A-A868-447B-8F93-A8CCAE539DA8}" srcId="{DDF02F53-FF1E-4D95-96A5-91AF7590733D}" destId="{CB0AC8A2-691C-4806-BF28-2932E8F76A33}" srcOrd="1" destOrd="0" parTransId="{EEBDD465-6A33-48A8-B475-3E6FC5D4C8CA}" sibTransId="{3267DCA0-00B4-41F5-91A2-2D1B9AE0912F}"/>
    <dgm:cxn modelId="{34135F16-AD03-4B8C-9B09-F7E5B8D3C088}" type="presOf" srcId="{449AE11A-22D1-4A71-9780-F81C34CF4300}" destId="{097347D4-6CDE-43F1-9F77-91B3CDB3EA0B}" srcOrd="1" destOrd="0" presId="urn:microsoft.com/office/officeart/2005/8/layout/orgChart1"/>
    <dgm:cxn modelId="{64CFDC68-2435-44FC-AA72-669F845F2EAE}" srcId="{1318E9FA-A9EA-4BAF-B1DE-A7867474FD7A}" destId="{66B7A9D3-075B-48BA-9855-63A5C2383FD5}" srcOrd="0" destOrd="0" parTransId="{149DB59E-30DA-4F00-B9CC-BE333B6F4E4D}" sibTransId="{DEBC85A9-4D80-4579-98B5-2ACE20752CB8}"/>
    <dgm:cxn modelId="{9A8E62E0-1D5E-49B2-8D76-C31FB07C00BC}" type="presOf" srcId="{CB0AC8A2-691C-4806-BF28-2932E8F76A33}" destId="{B8CAF1EF-8900-4C7C-91B3-C533966801EC}" srcOrd="1" destOrd="0" presId="urn:microsoft.com/office/officeart/2005/8/layout/orgChart1"/>
    <dgm:cxn modelId="{02455444-7BB4-4769-B8AC-2FEBDBAB70EB}" type="presOf" srcId="{DDF02F53-FF1E-4D95-96A5-91AF7590733D}" destId="{3A5900CC-48EA-472D-9A64-13FB5A237044}" srcOrd="1" destOrd="0" presId="urn:microsoft.com/office/officeart/2005/8/layout/orgChart1"/>
    <dgm:cxn modelId="{1C61F0DE-C60B-4CD2-9189-E0AE7F0C61A9}" type="presOf" srcId="{1318E9FA-A9EA-4BAF-B1DE-A7867474FD7A}" destId="{567794ED-C761-4AD4-A189-B92FC90F26CA}" srcOrd="1" destOrd="0" presId="urn:microsoft.com/office/officeart/2005/8/layout/orgChart1"/>
    <dgm:cxn modelId="{82646C2D-88DE-45EF-B939-18E6CEF76724}" type="presOf" srcId="{87B3A663-63D5-4CDB-9044-E18EAFA86833}" destId="{4B6421BB-0979-4D7B-AFE9-BDC96A5DD8CB}" srcOrd="0" destOrd="0" presId="urn:microsoft.com/office/officeart/2005/8/layout/orgChart1"/>
    <dgm:cxn modelId="{36BBC129-0B67-46E1-BB5C-EE5D0791CA61}" type="presOf" srcId="{DDF02F53-FF1E-4D95-96A5-91AF7590733D}" destId="{85D20BA2-9D8E-48F9-BC11-2E790A5DF64A}" srcOrd="0" destOrd="0" presId="urn:microsoft.com/office/officeart/2005/8/layout/orgChart1"/>
    <dgm:cxn modelId="{EB0899B3-C140-44DF-8E5F-19CED1B096A2}" type="presOf" srcId="{149DB59E-30DA-4F00-B9CC-BE333B6F4E4D}" destId="{D8D483E5-102B-41A6-841E-401E17D6F8AB}" srcOrd="0" destOrd="0" presId="urn:microsoft.com/office/officeart/2005/8/layout/orgChart1"/>
    <dgm:cxn modelId="{9A4A3450-C278-4E6F-B286-EB2B79E42FC7}" type="presOf" srcId="{66B7A9D3-075B-48BA-9855-63A5C2383FD5}" destId="{0AD0ABA2-0211-4FEF-8192-869112A2583E}" srcOrd="0" destOrd="0" presId="urn:microsoft.com/office/officeart/2005/8/layout/orgChart1"/>
    <dgm:cxn modelId="{275C248F-AF38-4E8B-B02C-2189A1A7EF01}" srcId="{07180F35-8876-4376-B8B2-F9ABF736628C}" destId="{1318E9FA-A9EA-4BAF-B1DE-A7867474FD7A}" srcOrd="0" destOrd="0" parTransId="{F26343B0-980C-4538-BC5E-BBC4E2AB3AEF}" sibTransId="{29383E15-2250-45A7-A267-AA5D1DBCB95C}"/>
    <dgm:cxn modelId="{7FCB043A-09F7-4BF8-ACB4-023E5498C749}" type="presOf" srcId="{1318E9FA-A9EA-4BAF-B1DE-A7867474FD7A}" destId="{9F259146-C5E1-4C5B-830D-082EF2FCBAA2}" srcOrd="0" destOrd="0" presId="urn:microsoft.com/office/officeart/2005/8/layout/orgChart1"/>
    <dgm:cxn modelId="{DF8287E1-3D7E-4081-99DE-691B9FC94B17}" type="presOf" srcId="{66B7A9D3-075B-48BA-9855-63A5C2383FD5}" destId="{97B476B3-E237-4B7C-BB66-0F644362ABCD}" srcOrd="1" destOrd="0" presId="urn:microsoft.com/office/officeart/2005/8/layout/orgChart1"/>
    <dgm:cxn modelId="{D8E0850B-F1EF-4C1E-84A9-B1DB02075338}" type="presOf" srcId="{EEBDD465-6A33-48A8-B475-3E6FC5D4C8CA}" destId="{FCDA90DB-C058-4117-8EE8-5F758C5F36C2}" srcOrd="0" destOrd="0" presId="urn:microsoft.com/office/officeart/2005/8/layout/orgChart1"/>
    <dgm:cxn modelId="{45FBA7B9-B995-4A6D-973B-6F32EE9EE3B7}" srcId="{1318E9FA-A9EA-4BAF-B1DE-A7867474FD7A}" destId="{DDF02F53-FF1E-4D95-96A5-91AF7590733D}" srcOrd="1" destOrd="0" parTransId="{2BE21EBF-744F-447B-90B8-14B78551FAED}" sibTransId="{5C50774E-97F5-45B5-961A-177C5D1A9758}"/>
    <dgm:cxn modelId="{04F21194-C10D-4098-AF5C-6F20426CAF06}" type="presOf" srcId="{2BE21EBF-744F-447B-90B8-14B78551FAED}" destId="{9BBF8930-447A-48C2-83FF-B6064AB40A3B}" srcOrd="0" destOrd="0" presId="urn:microsoft.com/office/officeart/2005/8/layout/orgChart1"/>
    <dgm:cxn modelId="{2622292E-33D1-4E81-8E30-4173F3133313}" srcId="{DDF02F53-FF1E-4D95-96A5-91AF7590733D}" destId="{449AE11A-22D1-4A71-9780-F81C34CF4300}" srcOrd="0" destOrd="0" parTransId="{87B3A663-63D5-4CDB-9044-E18EAFA86833}" sibTransId="{74197CAE-6B92-42EF-97FB-DC13401759FA}"/>
    <dgm:cxn modelId="{97F13A17-5F9F-4893-8DB9-74FBA85FE503}" type="presOf" srcId="{CB0AC8A2-691C-4806-BF28-2932E8F76A33}" destId="{41827A37-344A-4E09-B23C-8CFFDB9D33DD}" srcOrd="0" destOrd="0" presId="urn:microsoft.com/office/officeart/2005/8/layout/orgChart1"/>
    <dgm:cxn modelId="{0F76D93E-65FA-459B-A791-70891C403AD7}" type="presParOf" srcId="{A3A9DA6B-8F6F-4158-BB62-BD01296A3CC1}" destId="{B1C13749-F76A-4855-B3C4-9E73B2DD8D4E}" srcOrd="0" destOrd="0" presId="urn:microsoft.com/office/officeart/2005/8/layout/orgChart1"/>
    <dgm:cxn modelId="{B224A36F-5B94-4732-B6ED-E60F397BEE30}" type="presParOf" srcId="{B1C13749-F76A-4855-B3C4-9E73B2DD8D4E}" destId="{5D0DB134-644A-4C94-9260-4A2FF415670A}" srcOrd="0" destOrd="0" presId="urn:microsoft.com/office/officeart/2005/8/layout/orgChart1"/>
    <dgm:cxn modelId="{C102B823-D9D9-4DBC-AF31-0E11AF91D4B5}" type="presParOf" srcId="{5D0DB134-644A-4C94-9260-4A2FF415670A}" destId="{9F259146-C5E1-4C5B-830D-082EF2FCBAA2}" srcOrd="0" destOrd="0" presId="urn:microsoft.com/office/officeart/2005/8/layout/orgChart1"/>
    <dgm:cxn modelId="{4EA9E885-85C9-4407-86F2-FFA6D727AE64}" type="presParOf" srcId="{5D0DB134-644A-4C94-9260-4A2FF415670A}" destId="{567794ED-C761-4AD4-A189-B92FC90F26CA}" srcOrd="1" destOrd="0" presId="urn:microsoft.com/office/officeart/2005/8/layout/orgChart1"/>
    <dgm:cxn modelId="{DBE47503-55EB-4199-BD28-3D463C8574CD}" type="presParOf" srcId="{B1C13749-F76A-4855-B3C4-9E73B2DD8D4E}" destId="{E7882DD2-8717-4BBC-930D-85F6B368636B}" srcOrd="1" destOrd="0" presId="urn:microsoft.com/office/officeart/2005/8/layout/orgChart1"/>
    <dgm:cxn modelId="{E40ED840-3312-4C12-8833-E0C3ED7DE234}" type="presParOf" srcId="{B1C13749-F76A-4855-B3C4-9E73B2DD8D4E}" destId="{1F777EA3-9EB7-40E3-890F-336C3E9BF670}" srcOrd="2" destOrd="0" presId="urn:microsoft.com/office/officeart/2005/8/layout/orgChart1"/>
    <dgm:cxn modelId="{ABEC1D56-26E0-49AB-9D88-B39D53B5F80E}" type="presParOf" srcId="{1F777EA3-9EB7-40E3-890F-336C3E9BF670}" destId="{D8D483E5-102B-41A6-841E-401E17D6F8AB}" srcOrd="0" destOrd="0" presId="urn:microsoft.com/office/officeart/2005/8/layout/orgChart1"/>
    <dgm:cxn modelId="{83A69AE3-B9A9-4829-8ABD-DD2187BA27E8}" type="presParOf" srcId="{1F777EA3-9EB7-40E3-890F-336C3E9BF670}" destId="{86F7783C-EF6E-4832-BC18-B8D0C7245E5D}" srcOrd="1" destOrd="0" presId="urn:microsoft.com/office/officeart/2005/8/layout/orgChart1"/>
    <dgm:cxn modelId="{5B4F24AD-EECF-4A08-9306-60CFF9BA1F86}" type="presParOf" srcId="{86F7783C-EF6E-4832-BC18-B8D0C7245E5D}" destId="{D226D0A1-49FD-4E6B-A7E0-76C84CE3B9D2}" srcOrd="0" destOrd="0" presId="urn:microsoft.com/office/officeart/2005/8/layout/orgChart1"/>
    <dgm:cxn modelId="{480EBB89-8418-42E7-BF35-48D77FB01880}" type="presParOf" srcId="{D226D0A1-49FD-4E6B-A7E0-76C84CE3B9D2}" destId="{0AD0ABA2-0211-4FEF-8192-869112A2583E}" srcOrd="0" destOrd="0" presId="urn:microsoft.com/office/officeart/2005/8/layout/orgChart1"/>
    <dgm:cxn modelId="{60D6735E-3ADF-430C-8F9C-E47E7863CFE8}" type="presParOf" srcId="{D226D0A1-49FD-4E6B-A7E0-76C84CE3B9D2}" destId="{97B476B3-E237-4B7C-BB66-0F644362ABCD}" srcOrd="1" destOrd="0" presId="urn:microsoft.com/office/officeart/2005/8/layout/orgChart1"/>
    <dgm:cxn modelId="{0A144509-4F47-49B0-BB93-FCFF93ABE165}" type="presParOf" srcId="{86F7783C-EF6E-4832-BC18-B8D0C7245E5D}" destId="{6EC3CA86-C77C-42C7-9F51-B422BD43F293}" srcOrd="1" destOrd="0" presId="urn:microsoft.com/office/officeart/2005/8/layout/orgChart1"/>
    <dgm:cxn modelId="{C7204C83-1318-40DB-AAD7-0851083EBDC2}" type="presParOf" srcId="{86F7783C-EF6E-4832-BC18-B8D0C7245E5D}" destId="{00B15CE0-3015-43A9-B638-F8FAE0EF50BC}" srcOrd="2" destOrd="0" presId="urn:microsoft.com/office/officeart/2005/8/layout/orgChart1"/>
    <dgm:cxn modelId="{068E571A-E9AD-476A-AEFC-52127F1F0B9C}" type="presParOf" srcId="{1F777EA3-9EB7-40E3-890F-336C3E9BF670}" destId="{9BBF8930-447A-48C2-83FF-B6064AB40A3B}" srcOrd="2" destOrd="0" presId="urn:microsoft.com/office/officeart/2005/8/layout/orgChart1"/>
    <dgm:cxn modelId="{E16B57C5-9D26-4C94-BADD-2B154E6F7F6B}" type="presParOf" srcId="{1F777EA3-9EB7-40E3-890F-336C3E9BF670}" destId="{A396E2D3-9841-47E2-88F4-1C63216FC0CA}" srcOrd="3" destOrd="0" presId="urn:microsoft.com/office/officeart/2005/8/layout/orgChart1"/>
    <dgm:cxn modelId="{77AA9EB0-4A75-43A9-953C-D35B83833FB0}" type="presParOf" srcId="{A396E2D3-9841-47E2-88F4-1C63216FC0CA}" destId="{0E6B037B-2CC6-47C2-8AD5-32A2F134F85F}" srcOrd="0" destOrd="0" presId="urn:microsoft.com/office/officeart/2005/8/layout/orgChart1"/>
    <dgm:cxn modelId="{363B8947-9D80-4302-B9F2-FAD24847273C}" type="presParOf" srcId="{0E6B037B-2CC6-47C2-8AD5-32A2F134F85F}" destId="{85D20BA2-9D8E-48F9-BC11-2E790A5DF64A}" srcOrd="0" destOrd="0" presId="urn:microsoft.com/office/officeart/2005/8/layout/orgChart1"/>
    <dgm:cxn modelId="{F0184E11-251B-4B5F-A517-33D7218EF68B}" type="presParOf" srcId="{0E6B037B-2CC6-47C2-8AD5-32A2F134F85F}" destId="{3A5900CC-48EA-472D-9A64-13FB5A237044}" srcOrd="1" destOrd="0" presId="urn:microsoft.com/office/officeart/2005/8/layout/orgChart1"/>
    <dgm:cxn modelId="{F90822CA-5F66-4DAC-95F3-FC717AA0E5A9}" type="presParOf" srcId="{A396E2D3-9841-47E2-88F4-1C63216FC0CA}" destId="{518E85FC-6D7C-4F93-BC8C-7BE4B961A4E9}" srcOrd="1" destOrd="0" presId="urn:microsoft.com/office/officeart/2005/8/layout/orgChart1"/>
    <dgm:cxn modelId="{D1ABD5CF-34D9-43F2-A850-F83F353E9D5F}" type="presParOf" srcId="{518E85FC-6D7C-4F93-BC8C-7BE4B961A4E9}" destId="{4B6421BB-0979-4D7B-AFE9-BDC96A5DD8CB}" srcOrd="0" destOrd="0" presId="urn:microsoft.com/office/officeart/2005/8/layout/orgChart1"/>
    <dgm:cxn modelId="{6F8DE9D3-85A2-4022-8310-630AC611B652}" type="presParOf" srcId="{518E85FC-6D7C-4F93-BC8C-7BE4B961A4E9}" destId="{9EA91AA3-B8B9-45A9-A770-5CCC09021BEC}" srcOrd="1" destOrd="0" presId="urn:microsoft.com/office/officeart/2005/8/layout/orgChart1"/>
    <dgm:cxn modelId="{910B1DFB-6362-4182-AF33-CA36069E8085}" type="presParOf" srcId="{9EA91AA3-B8B9-45A9-A770-5CCC09021BEC}" destId="{2B6B23EA-2267-4F79-9E21-BE2073C5AC94}" srcOrd="0" destOrd="0" presId="urn:microsoft.com/office/officeart/2005/8/layout/orgChart1"/>
    <dgm:cxn modelId="{102E4B3D-99DF-4239-A9FE-30F57A46CE52}" type="presParOf" srcId="{2B6B23EA-2267-4F79-9E21-BE2073C5AC94}" destId="{4E52EE7A-3E86-4DA6-BC36-279A5FB2C590}" srcOrd="0" destOrd="0" presId="urn:microsoft.com/office/officeart/2005/8/layout/orgChart1"/>
    <dgm:cxn modelId="{A36530E6-F8ED-478A-9150-B75B49E97BE7}" type="presParOf" srcId="{2B6B23EA-2267-4F79-9E21-BE2073C5AC94}" destId="{097347D4-6CDE-43F1-9F77-91B3CDB3EA0B}" srcOrd="1" destOrd="0" presId="urn:microsoft.com/office/officeart/2005/8/layout/orgChart1"/>
    <dgm:cxn modelId="{54BC713D-E66D-4DBC-8A72-DA71FB5A64FB}" type="presParOf" srcId="{9EA91AA3-B8B9-45A9-A770-5CCC09021BEC}" destId="{22133AF3-FEC0-43DD-915F-A0F846A7490A}" srcOrd="1" destOrd="0" presId="urn:microsoft.com/office/officeart/2005/8/layout/orgChart1"/>
    <dgm:cxn modelId="{2C052B8D-86B7-4EE5-97D9-5148D9E26070}" type="presParOf" srcId="{9EA91AA3-B8B9-45A9-A770-5CCC09021BEC}" destId="{C3ED17FB-D8EA-475F-B7EC-81A109955394}" srcOrd="2" destOrd="0" presId="urn:microsoft.com/office/officeart/2005/8/layout/orgChart1"/>
    <dgm:cxn modelId="{E4DD641B-2EC3-4A6B-A2EE-15B4DE33CFC3}" type="presParOf" srcId="{518E85FC-6D7C-4F93-BC8C-7BE4B961A4E9}" destId="{FCDA90DB-C058-4117-8EE8-5F758C5F36C2}" srcOrd="2" destOrd="0" presId="urn:microsoft.com/office/officeart/2005/8/layout/orgChart1"/>
    <dgm:cxn modelId="{7AFCD863-DDB1-4AD1-84AE-2DA01BA1592D}" type="presParOf" srcId="{518E85FC-6D7C-4F93-BC8C-7BE4B961A4E9}" destId="{5A4FC4CC-4BAF-4658-9147-A8353E48E341}" srcOrd="3" destOrd="0" presId="urn:microsoft.com/office/officeart/2005/8/layout/orgChart1"/>
    <dgm:cxn modelId="{7F744514-406F-41A9-B65F-E95BD62511F2}" type="presParOf" srcId="{5A4FC4CC-4BAF-4658-9147-A8353E48E341}" destId="{CA322BCC-0B62-49AD-8AE2-07CA3A26CFD0}" srcOrd="0" destOrd="0" presId="urn:microsoft.com/office/officeart/2005/8/layout/orgChart1"/>
    <dgm:cxn modelId="{02C4ACE1-19E2-46E2-9995-1B58A8C7EA96}" type="presParOf" srcId="{CA322BCC-0B62-49AD-8AE2-07CA3A26CFD0}" destId="{41827A37-344A-4E09-B23C-8CFFDB9D33DD}" srcOrd="0" destOrd="0" presId="urn:microsoft.com/office/officeart/2005/8/layout/orgChart1"/>
    <dgm:cxn modelId="{1B121590-871C-47ED-BAA4-5C702684D21C}" type="presParOf" srcId="{CA322BCC-0B62-49AD-8AE2-07CA3A26CFD0}" destId="{B8CAF1EF-8900-4C7C-91B3-C533966801EC}" srcOrd="1" destOrd="0" presId="urn:microsoft.com/office/officeart/2005/8/layout/orgChart1"/>
    <dgm:cxn modelId="{595563AB-814F-4DA6-A54C-FA20FBB2CB8D}" type="presParOf" srcId="{5A4FC4CC-4BAF-4658-9147-A8353E48E341}" destId="{79BF198C-B8D6-4066-8960-552770D1B533}" srcOrd="1" destOrd="0" presId="urn:microsoft.com/office/officeart/2005/8/layout/orgChart1"/>
    <dgm:cxn modelId="{4644FAEF-1643-4565-9EB1-A66D7FC02B79}" type="presParOf" srcId="{5A4FC4CC-4BAF-4658-9147-A8353E48E341}" destId="{DAE2E542-B03E-4F92-A564-6DB860E3DEA5}" srcOrd="2" destOrd="0" presId="urn:microsoft.com/office/officeart/2005/8/layout/orgChart1"/>
    <dgm:cxn modelId="{A124ABEF-FE68-4513-BE9B-35690B12A8F9}" type="presParOf" srcId="{A396E2D3-9841-47E2-88F4-1C63216FC0CA}" destId="{76583533-BF6B-4C12-A8A6-824E4380D6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A90DB-C058-4117-8EE8-5F758C5F36C2}">
      <dsp:nvSpPr>
        <dsp:cNvPr id="0" name=""/>
        <dsp:cNvSpPr/>
      </dsp:nvSpPr>
      <dsp:spPr>
        <a:xfrm>
          <a:off x="4681909" y="2047618"/>
          <a:ext cx="214638" cy="2505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5241"/>
              </a:lnTo>
              <a:lnTo>
                <a:pt x="214638" y="2505241"/>
              </a:lnTo>
            </a:path>
          </a:pathLst>
        </a:custGeom>
        <a:noFill/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dsp:style>
    </dsp:sp>
    <dsp:sp modelId="{4B6421BB-0979-4D7B-AFE9-BDC96A5DD8CB}">
      <dsp:nvSpPr>
        <dsp:cNvPr id="0" name=""/>
        <dsp:cNvSpPr/>
      </dsp:nvSpPr>
      <dsp:spPr>
        <a:xfrm>
          <a:off x="4681909" y="2047618"/>
          <a:ext cx="268547" cy="777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7047"/>
              </a:lnTo>
              <a:lnTo>
                <a:pt x="268547" y="777047"/>
              </a:lnTo>
            </a:path>
          </a:pathLst>
        </a:custGeom>
        <a:noFill/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4"/>
        </a:lnRef>
        <a:fillRef idx="0">
          <a:schemeClr val="accent4"/>
        </a:fillRef>
        <a:effectRef idx="0">
          <a:schemeClr val="accent4"/>
        </a:effectRef>
        <a:fontRef idx="minor">
          <a:schemeClr val="tx1"/>
        </a:fontRef>
      </dsp:style>
    </dsp:sp>
    <dsp:sp modelId="{9BBF8930-447A-48C2-83FF-B6064AB40A3B}">
      <dsp:nvSpPr>
        <dsp:cNvPr id="0" name=""/>
        <dsp:cNvSpPr/>
      </dsp:nvSpPr>
      <dsp:spPr>
        <a:xfrm>
          <a:off x="3147111" y="663618"/>
          <a:ext cx="493974" cy="863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3588"/>
              </a:lnTo>
              <a:lnTo>
                <a:pt x="493974" y="863588"/>
              </a:lnTo>
            </a:path>
          </a:pathLst>
        </a:custGeom>
        <a:noFill/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</dsp:sp>
    <dsp:sp modelId="{D8D483E5-102B-41A6-841E-401E17D6F8AB}">
      <dsp:nvSpPr>
        <dsp:cNvPr id="0" name=""/>
        <dsp:cNvSpPr/>
      </dsp:nvSpPr>
      <dsp:spPr>
        <a:xfrm>
          <a:off x="2697184" y="663618"/>
          <a:ext cx="449927" cy="863588"/>
        </a:xfrm>
        <a:custGeom>
          <a:avLst/>
          <a:gdLst/>
          <a:ahLst/>
          <a:cxnLst/>
          <a:rect l="0" t="0" r="0" b="0"/>
          <a:pathLst>
            <a:path>
              <a:moveTo>
                <a:pt x="449927" y="0"/>
              </a:moveTo>
              <a:lnTo>
                <a:pt x="449927" y="863588"/>
              </a:lnTo>
              <a:lnTo>
                <a:pt x="0" y="863588"/>
              </a:lnTo>
            </a:path>
          </a:pathLst>
        </a:custGeom>
        <a:noFill/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</dsp:sp>
    <dsp:sp modelId="{9F259146-C5E1-4C5B-830D-082EF2FCBAA2}">
      <dsp:nvSpPr>
        <dsp:cNvPr id="0" name=""/>
        <dsp:cNvSpPr/>
      </dsp:nvSpPr>
      <dsp:spPr>
        <a:xfrm>
          <a:off x="729174" y="0"/>
          <a:ext cx="4835874" cy="663618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rPr>
            <a:t>Устройство пешеходных тротуаров</a:t>
          </a:r>
          <a:endParaRPr lang="ru-RU" sz="1600" kern="1200" dirty="0"/>
        </a:p>
      </dsp:txBody>
      <dsp:txXfrm>
        <a:off x="729174" y="0"/>
        <a:ext cx="4835874" cy="663618"/>
      </dsp:txXfrm>
    </dsp:sp>
    <dsp:sp modelId="{0AD0ABA2-0211-4FEF-8192-869112A2583E}">
      <dsp:nvSpPr>
        <dsp:cNvPr id="0" name=""/>
        <dsp:cNvSpPr/>
      </dsp:nvSpPr>
      <dsp:spPr>
        <a:xfrm>
          <a:off x="615537" y="1006795"/>
          <a:ext cx="2081646" cy="1040823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Повышение уровня благоустройства</a:t>
          </a:r>
          <a:endParaRPr lang="ru-RU" sz="1600" kern="1200" dirty="0"/>
        </a:p>
      </dsp:txBody>
      <dsp:txXfrm>
        <a:off x="615537" y="1006795"/>
        <a:ext cx="2081646" cy="1040823"/>
      </dsp:txXfrm>
    </dsp:sp>
    <dsp:sp modelId="{85D20BA2-9D8E-48F9-BC11-2E790A5DF64A}">
      <dsp:nvSpPr>
        <dsp:cNvPr id="0" name=""/>
        <dsp:cNvSpPr/>
      </dsp:nvSpPr>
      <dsp:spPr>
        <a:xfrm>
          <a:off x="3641086" y="1006795"/>
          <a:ext cx="2081646" cy="1040823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Обеспечение безопасных условий жизнедеятельности</a:t>
          </a:r>
          <a:endParaRPr lang="ru-RU" sz="1600" kern="1200" dirty="0"/>
        </a:p>
      </dsp:txBody>
      <dsp:txXfrm>
        <a:off x="3641086" y="1006795"/>
        <a:ext cx="2081646" cy="1040823"/>
      </dsp:txXfrm>
    </dsp:sp>
    <dsp:sp modelId="{4E52EE7A-3E86-4DA6-BC36-279A5FB2C590}">
      <dsp:nvSpPr>
        <dsp:cNvPr id="0" name=""/>
        <dsp:cNvSpPr/>
      </dsp:nvSpPr>
      <dsp:spPr>
        <a:xfrm>
          <a:off x="4950457" y="2304254"/>
          <a:ext cx="2081646" cy="1040823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Снижение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травматизма</a:t>
          </a:r>
          <a:endParaRPr lang="ru-RU" sz="1600" kern="1200" dirty="0"/>
        </a:p>
      </dsp:txBody>
      <dsp:txXfrm>
        <a:off x="4950457" y="2304254"/>
        <a:ext cx="2081646" cy="1040823"/>
      </dsp:txXfrm>
    </dsp:sp>
    <dsp:sp modelId="{41827A37-344A-4E09-B23C-8CFFDB9D33DD}">
      <dsp:nvSpPr>
        <dsp:cNvPr id="0" name=""/>
        <dsp:cNvSpPr/>
      </dsp:nvSpPr>
      <dsp:spPr>
        <a:xfrm>
          <a:off x="4896548" y="4032448"/>
          <a:ext cx="2081646" cy="1040823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Повышение доступности территорий и удобства передвижения</a:t>
          </a:r>
          <a:endParaRPr lang="ru-RU" sz="1600" kern="1200" dirty="0"/>
        </a:p>
      </dsp:txBody>
      <dsp:txXfrm>
        <a:off x="4896548" y="4032448"/>
        <a:ext cx="2081646" cy="10408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7BCD7-388C-40CA-A268-22B6690F408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1E327-4AAC-492F-ACC1-81632FC9F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611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1E327-4AAC-492F-ACC1-81632FC9F7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319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311F-270D-4276-A8DB-28DAF31A30F4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1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F4B9E-B8A3-4AEC-AA48-5D283BC94C29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656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366F-0CD2-43A7-8D3C-15A26F9543B8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17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A1915-8690-4F49-863C-1112F7E71104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31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D5DC3-E24F-4248-865B-41F13D3B48B4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046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621E-71A0-47C8-A2FE-439261A66684}" type="datetime1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867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9C73-9467-4830-A43A-F08582784A71}" type="datetime1">
              <a:rPr lang="ru-RU" smtClean="0"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969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51623-F5AE-4072-8599-92B4E732DF6B}" type="datetime1">
              <a:rPr lang="ru-RU" smtClean="0"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938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106EF-5D9F-4644-9709-8C390D8C40FD}" type="datetime1">
              <a:rPr lang="ru-RU" smtClean="0"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73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87FEF-ABD3-41DD-9929-374D30F18CB4}" type="datetime1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887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62D80-B7B0-43F1-8033-13815401E39E}" type="datetime1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24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15D94-C60A-47E4-B8C2-99EECA48477F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37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1623" y="6381329"/>
            <a:ext cx="9144000" cy="476672"/>
          </a:xfrm>
          <a:prstGeom prst="rect">
            <a:avLst/>
          </a:prstGeom>
          <a:solidFill>
            <a:srgbClr val="E95C0C"/>
          </a:solidFill>
          <a:ln>
            <a:solidFill>
              <a:srgbClr val="E95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260" y="4971280"/>
            <a:ext cx="9144000" cy="1347179"/>
          </a:xfrm>
          <a:prstGeom prst="rect">
            <a:avLst/>
          </a:prstGeom>
          <a:solidFill>
            <a:srgbClr val="E95C0C"/>
          </a:solidFill>
          <a:ln>
            <a:solidFill>
              <a:srgbClr val="E95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624" y="6373480"/>
            <a:ext cx="5663744" cy="48452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ЖКХменяется                                      </a:t>
            </a:r>
            <a:r>
              <a:rPr lang="en-US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18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КомфортнаяЮгра</a:t>
            </a:r>
            <a:endParaRPr lang="ru-RU" sz="18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 descr="C:\Users\rizaeva\Desktop\РЦК\Фирменный стиль\Баннер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" b="15601"/>
          <a:stretch/>
        </p:blipFill>
        <p:spPr bwMode="auto">
          <a:xfrm>
            <a:off x="-11623" y="616744"/>
            <a:ext cx="9192135" cy="434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907941" y="6373480"/>
            <a:ext cx="2207359" cy="484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18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Городаменяются</a:t>
            </a:r>
            <a:endParaRPr lang="ru-RU" sz="18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37632"/>
            <a:ext cx="9144000" cy="654376"/>
          </a:xfrm>
          <a:prstGeom prst="rect">
            <a:avLst/>
          </a:prstGeom>
          <a:solidFill>
            <a:srgbClr val="00A6B7">
              <a:alpha val="98039"/>
            </a:srgbClr>
          </a:solidFill>
          <a:ln>
            <a:solidFill>
              <a:srgbClr val="00A6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4971996"/>
            <a:ext cx="9143999" cy="133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ФЕДЕРАЛЬНЫЙ ПРОЕКТ</a:t>
            </a:r>
          </a:p>
          <a:p>
            <a:pPr>
              <a:lnSpc>
                <a:spcPts val="1600"/>
              </a:lnSpc>
            </a:pPr>
            <a:r>
              <a:rPr lang="ru-RU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«ФОРМИРОВАНИЕ КОМФОРТНОЙ ГОРОДСКОЙ СРЕДЫ</a:t>
            </a:r>
            <a:r>
              <a:rPr lang="ru-RU" sz="18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</a:t>
            </a:r>
          </a:p>
          <a:p>
            <a:pPr>
              <a:lnSpc>
                <a:spcPts val="1600"/>
              </a:lnSpc>
            </a:pPr>
            <a:endParaRPr lang="ru-RU" sz="1800" dirty="0" smtClean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ts val="16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УСТРОЙСТВО ПЕШЕХОДНЫХ ТРОТУАРОВ  В  П.Г.Т. ИЗЛУЧИНСК</a:t>
            </a:r>
            <a:endParaRPr lang="ru-RU" sz="16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0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522168" y="901080"/>
            <a:ext cx="8350696" cy="526297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Ширина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большей  части  тротуаров  в  соответствии  с  Техническим  заданием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проектом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предусмотрена 2,0  м.  В  стесненных  условиях (зоны  расположения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существующих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деревьев,  объектов  инженерной  инфраструктуры)  ширина  тротуаров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принята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1,0-1,5 м. Покрытие тротуаров – бетонная тротуарная плитка по щебеночному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основанию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В зоне расположения существующих инженерных коммуникаций (тротуары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между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кварталами 01:02:02 и 01:02:03 и участок по ул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Энергетиков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), тротуарная плитка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предусмотрена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размером 500х500 мм. На  существующих  асфальтобетонных  тротуарах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производится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замена верхнего слоя асфальтобетона (средняя толщина слоя 0,05 м). При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примыкании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 автодорогам и проездам предусмотрено устройство съездов для МГН по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всей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ширине тротуара.  </a:t>
            </a:r>
          </a:p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Ширина  велодорожек  в  соответствии  с  ГОСТ 33150-2014  для  </a:t>
            </a:r>
            <a:r>
              <a:rPr lang="ru-RU" sz="16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двухполосного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одностороннего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движения,  устраиваемого  в  стесненных  условиях  принята 1,5  м. При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размещении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параллельно  тротуарам,  расстояние  между  тротуарами  и 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велодорожками предусмотрено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минимум 0,5  м.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Места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пересечений  велосипедных  дорожек  с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автомобильными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дорогами  в  одном  уровне  оборудуются  соответствующими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дорожными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знаками и разметкой. </a:t>
            </a:r>
          </a:p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После  завершения  работ  по  устройству  тротуаров  и  велодорожек  производится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восстановление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прилегающей территории – устройство газонов.  </a:t>
            </a:r>
          </a:p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  проектировании  благоустройства  предусмотрены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планировочные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мероприятия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 направленные  на  создание  благоприятных  условий  жизнедеятельности  и передвижения маломобильных групп населения.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ДОПОЛНИТЕЛЬНЫХ МЕРОПРИЯТИЙ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00820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ОЖИДАЕМЫЕ СОЦИАЛЬНО-ЭКОНОМИЧЕСКИЕ ЭФФЕКТЫ ОТ РЕАЛИЗАЦИИ ПРОЕКТА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9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35275393"/>
              </p:ext>
            </p:extLst>
          </p:nvPr>
        </p:nvGraphicFramePr>
        <p:xfrm>
          <a:off x="683568" y="908720"/>
          <a:ext cx="7032104" cy="5098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411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izaeva\Desktop\РЦК\Фирменный стиль\Г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7321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229200"/>
            <a:ext cx="2207359" cy="48452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2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ЖКХменяется</a:t>
            </a:r>
            <a:endParaRPr lang="ru-RU" sz="24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436096" y="5229200"/>
            <a:ext cx="2592288" cy="484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2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Городаменяются</a:t>
            </a:r>
            <a:endParaRPr lang="ru-RU" sz="24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3538" y="3284984"/>
            <a:ext cx="9143999" cy="133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ГОРОДСКАЯ СРЕДА</a:t>
            </a:r>
          </a:p>
          <a:p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www.gorsreda86.ugraces.ru</a:t>
            </a:r>
            <a:endParaRPr lang="ru-RU" sz="20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6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ОБЩАЯ ИНФОРМАЦИЯ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620688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>
          <a:xfrm>
            <a:off x="342730" y="764704"/>
            <a:ext cx="8350696" cy="678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 по благоустройству объекта</a:t>
            </a:r>
          </a:p>
          <a:p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Устройство пешеходных тротуаров в </a:t>
            </a:r>
            <a:r>
              <a:rPr lang="ru-RU" sz="1600" b="1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пгт</a:t>
            </a:r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600" b="1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endParaRPr lang="ru-RU" sz="1600" b="1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15321" y="1378458"/>
            <a:ext cx="3043429" cy="5146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 административном  отношении  объект  проектирования  расположен </a:t>
            </a:r>
          </a:p>
          <a:p>
            <a:pPr algn="just"/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рассредоточено  по  территории 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пгт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 Нижневартовского  района, 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ХМАО-Югра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Площадь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территории в условных границах благоустройства – 2,2153 га.</a:t>
            </a:r>
          </a:p>
          <a:p>
            <a:pPr algn="just"/>
            <a:endParaRPr lang="ru-RU" sz="1400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Предусматривается: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устройство тротуаров на территории </a:t>
            </a:r>
            <a:r>
              <a:rPr lang="ru-RU" sz="1400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пгт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400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по:</a:t>
            </a:r>
          </a:p>
          <a:p>
            <a:pPr algn="just"/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ул. Пионерная, ул. Энергетиков,                   ул. Набережная, пер. Строителей,              ул. Таежная, пер. Молодежный, включая недостающие тротуары для </a:t>
            </a:r>
            <a:r>
              <a:rPr lang="ru-RU" sz="1400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закольцовки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общей схемы. Общая протяженность составляет 6 855,0 м.</a:t>
            </a:r>
          </a:p>
          <a:p>
            <a:pPr algn="just"/>
            <a:endParaRPr lang="ru-RU" sz="1400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стройство велодорожек по:</a:t>
            </a:r>
          </a:p>
          <a:p>
            <a:pPr algn="just"/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ул. Пионерная, ул. Энергетиков, ул. Таежная. Общая протяженность                    2 035,4 м.</a:t>
            </a:r>
          </a:p>
          <a:p>
            <a:pPr algn="just"/>
            <a:endParaRPr lang="ru-RU" sz="14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43" y="1449304"/>
            <a:ext cx="5269929" cy="4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8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ОБЩАЯ ИНФОРМАЦИЯ</a:t>
            </a:r>
            <a:endParaRPr lang="ru-RU" sz="2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692696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>
          <a:xfrm>
            <a:off x="415321" y="908720"/>
            <a:ext cx="8205516" cy="543943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+mj-lt"/>
              <a:buAutoNum type="arabicPeriod"/>
            </a:pP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Цель: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комплексное развитие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благоустройство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поселения,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направленное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  улучшение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его внешнего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облика  и  создание 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максимально благоприятных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 комфортных  условий  для  проживания  жителей  </a:t>
            </a:r>
            <a:r>
              <a:rPr lang="ru-RU" sz="16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пгт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  <a:r>
              <a:rPr lang="ru-RU" sz="1600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Задачи</a:t>
            </a:r>
            <a:r>
              <a:rPr lang="ru-RU" sz="1600" b="1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algn="just"/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1.  Устройство тротуара и его примыканий к автодороге с учетом требований для передвижения маломобильных групп населения.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Для этого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предусмотрено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тротуары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 нескользящим покрытием на путях передвижения МГН;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ширина швов между тротуарными плитами – не более 0,01 м;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отсутствие перепадов высот и ступеней на пешеходных путях;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продольные уклоны пешеходных путей – не более 5 %;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поперечные уклоны пешеходных путей – не более 2 %;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 пандусы  на  пересечениях  тротуаров  с  проездами (шириной  не  менее 1,0  м  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продольным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уклоном не более 8%);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тактильные средства, выполняющие предупредительную функцию на покрытии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пешеходных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путей  перед  началом  опасного  участка (перепад  высот  из-за 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бортового камня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пересечение с автодорогами и проездами). Тактильные средства выполняются в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соответствии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 ГОСТ Р 52875-2018 «Указатели тактильные наземные для инвалидов по </a:t>
            </a:r>
          </a:p>
          <a:p>
            <a:pPr algn="just"/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зрению».</a:t>
            </a:r>
            <a:endParaRPr lang="ru-RU" sz="1600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Устройство велодорожек и их примыкание к автодорогам;</a:t>
            </a:r>
          </a:p>
          <a:p>
            <a:pPr algn="just"/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3. Озеленение территории (устройство газонов).</a:t>
            </a: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ea typeface="+mj-ea"/>
              <a:cs typeface="Calibri Light" panose="020F0302020204030204" pitchFamily="34" charset="0"/>
            </a:endParaRPr>
          </a:p>
          <a:p>
            <a:pPr marL="342900" indent="-342900" algn="l">
              <a:buFont typeface="+mj-lt"/>
              <a:buAutoNum type="arabicPeriod"/>
            </a:pP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730" y="764704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Цели и задачи 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362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9357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ОБЩАЯ ИНФОРМАЦИЯ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730" y="971436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575756"/>
                </a:solidFill>
                <a:latin typeface="+mj-lt"/>
                <a:ea typeface="BatangChe" panose="02030609000101010101" pitchFamily="49" charset="-127"/>
              </a:rPr>
              <a:t>Фотофиксация</a:t>
            </a:r>
            <a:r>
              <a:rPr lang="ru-RU" b="1" dirty="0" smtClean="0">
                <a:solidFill>
                  <a:srgbClr val="575756"/>
                </a:solidFill>
                <a:latin typeface="+mj-lt"/>
                <a:ea typeface="BatangChe" panose="02030609000101010101" pitchFamily="49" charset="-127"/>
              </a:rPr>
              <a:t> текущей ситуации</a:t>
            </a:r>
            <a:endParaRPr lang="ru-RU" b="1" dirty="0">
              <a:latin typeface="+mj-lt"/>
              <a:ea typeface="BatangChe" panose="02030609000101010101" pitchFamily="49" charset="-127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016" r="3295"/>
          <a:stretch/>
        </p:blipFill>
        <p:spPr>
          <a:xfrm>
            <a:off x="3160771" y="1556792"/>
            <a:ext cx="2851389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"/>
          <a:stretch/>
        </p:blipFill>
        <p:spPr>
          <a:xfrm>
            <a:off x="282804" y="1556792"/>
            <a:ext cx="2777028" cy="18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717032"/>
            <a:ext cx="2712226" cy="1800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1"/>
          <a:stretch/>
        </p:blipFill>
        <p:spPr>
          <a:xfrm>
            <a:off x="279626" y="3747543"/>
            <a:ext cx="2852214" cy="17696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735" y="3717032"/>
            <a:ext cx="2714737" cy="1800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556792"/>
            <a:ext cx="272239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5608" y="836712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Дизайн-проект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182" y="3870340"/>
            <a:ext cx="3168554" cy="23666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96" y="1278052"/>
            <a:ext cx="3173064" cy="236669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11165"/>
            <a:ext cx="3217720" cy="24058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2" y="3870340"/>
            <a:ext cx="3173064" cy="236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2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658330"/>
              </p:ext>
            </p:extLst>
          </p:nvPr>
        </p:nvGraphicFramePr>
        <p:xfrm>
          <a:off x="459518" y="1124744"/>
          <a:ext cx="8117119" cy="3384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24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7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rgbClr val="575756"/>
                          </a:solidFill>
                          <a:latin typeface="Calibri Light" panose="020F0302020204030204" pitchFamily="34" charset="0"/>
                          <a:ea typeface="+mj-ea"/>
                          <a:cs typeface="Calibri Light" panose="020F0302020204030204" pitchFamily="34" charset="0"/>
                        </a:rPr>
                        <a:t>Наименование</a:t>
                      </a:r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 smtClean="0">
                          <a:solidFill>
                            <a:srgbClr val="575756"/>
                          </a:solidFill>
                          <a:latin typeface="Calibri Light" panose="020F0302020204030204" pitchFamily="34" charset="0"/>
                          <a:ea typeface="+mj-ea"/>
                          <a:cs typeface="Calibri Light" panose="020F0302020204030204" pitchFamily="34" charset="0"/>
                        </a:rPr>
                        <a:t>Ед. изм.</a:t>
                      </a:r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rgbClr val="575756"/>
                          </a:solidFill>
                          <a:latin typeface="Calibri Light" panose="020F0302020204030204" pitchFamily="34" charset="0"/>
                          <a:ea typeface="+mj-ea"/>
                          <a:cs typeface="Calibri Light" panose="020F0302020204030204" pitchFamily="34" charset="0"/>
                        </a:rPr>
                        <a:t>Значение</a:t>
                      </a:r>
                      <a:r>
                        <a:rPr lang="ru-RU" b="0" dirty="0">
                          <a:solidFill>
                            <a:srgbClr val="9D9D9C"/>
                          </a:solidFill>
                        </a:rPr>
                        <a:t> 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территории в условных границах проектирования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га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2,2153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Протяженность тротуаров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п.м</a:t>
                      </a: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6 442,0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9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Протяженность велодорожек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п.м</a:t>
                      </a: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1 908,0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тротуаров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кв. м.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13 449,5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велодорожек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кв. м.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2 365,0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</a:t>
                      </a:r>
                      <a:r>
                        <a:rPr lang="ru-RU" sz="16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озеленения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кв. м.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6 338,0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6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451156" y="980728"/>
            <a:ext cx="8169680" cy="151216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>
              <a:spcBef>
                <a:spcPct val="0"/>
              </a:spcBef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Реализация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проекта осуществляется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рамках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муниципальной программы «Формирование комфортной городской среды в муниципальном образовании городское поселение </a:t>
            </a:r>
            <a:r>
              <a:rPr lang="ru-RU" sz="16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на 2018‒2022 годы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».</a:t>
            </a: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65198"/>
              </p:ext>
            </p:extLst>
          </p:nvPr>
        </p:nvGraphicFramePr>
        <p:xfrm>
          <a:off x="559336" y="2276872"/>
          <a:ext cx="8198910" cy="369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1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21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17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91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49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85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856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9856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437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991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407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7662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7662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7662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360042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/>
                        <a:t>НАИМЕНОВАНИЕ</a:t>
                      </a:r>
                      <a:endParaRPr lang="ru-RU" sz="14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 anchor="ctr"/>
                </a:tc>
                <a:tc gridSpan="16"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Периоды строительства</a:t>
                      </a:r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2">
                <a:tc vMerge="1">
                  <a:txBody>
                    <a:bodyPr/>
                    <a:lstStyle/>
                    <a:p>
                      <a:pPr algn="ctr"/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 gridSpan="16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месяцы</a:t>
                      </a:r>
                      <a:endParaRPr lang="ru-RU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2">
                <a:tc vMerge="1">
                  <a:txBody>
                    <a:bodyPr/>
                    <a:lstStyle/>
                    <a:p>
                      <a:pPr algn="ctr"/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11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12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13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</a:t>
                      </a:r>
                      <a:endParaRPr lang="ru-RU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34">
                <a:tc gridSpan="17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I </a:t>
                      </a:r>
                      <a:r>
                        <a:rPr lang="ru-RU" sz="1600" dirty="0" smtClean="0"/>
                        <a:t>Подготовительный период</a:t>
                      </a:r>
                      <a:endParaRPr lang="ru-RU" sz="160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Демонтажные работы</a:t>
                      </a:r>
                      <a:endParaRPr lang="ru-RU" sz="1400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Вертикальная планировка </a:t>
                      </a:r>
                      <a:endParaRPr lang="ru-RU" sz="1400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60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Временные здания и сооружения</a:t>
                      </a:r>
                      <a:endParaRPr lang="ru-RU" sz="1400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830">
                <a:tc gridSpan="17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II </a:t>
                      </a:r>
                      <a:r>
                        <a:rPr lang="ru-RU" sz="1600" dirty="0" smtClean="0"/>
                        <a:t>Основной период </a:t>
                      </a:r>
                      <a:endParaRPr lang="ru-RU" sz="1600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88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Устройство тротуаров и велодорожек</a:t>
                      </a:r>
                      <a:endParaRPr lang="ru-RU" sz="1400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42730" y="899428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Сроки и этапы реализации 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208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ИНФОРМАЦИЯ ОБ ИСТОЧНИКАХ ФИНАНСИРОВАНИЯ ПРОЕКТА</a:t>
            </a:r>
            <a:endParaRPr lang="ru-RU" sz="2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076954"/>
              </p:ext>
            </p:extLst>
          </p:nvPr>
        </p:nvGraphicFramePr>
        <p:xfrm>
          <a:off x="539552" y="1135973"/>
          <a:ext cx="8004758" cy="2149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8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3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3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Источник </a:t>
                      </a:r>
                    </a:p>
                    <a:p>
                      <a:pPr algn="ctr"/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финансирования</a:t>
                      </a:r>
                      <a:endParaRPr lang="ru-RU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Объем финансирования,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тыс. руб.</a:t>
                      </a:r>
                      <a:endParaRPr lang="ru-RU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Доля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финансирования, %</a:t>
                      </a:r>
                      <a:endParaRPr lang="ru-RU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Федеральный бюджет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Региональный бюджет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Муниципальный бюджет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90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442070" y="1268760"/>
            <a:ext cx="8178766" cy="20760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>
              <a:spcBef>
                <a:spcPct val="0"/>
              </a:spcBef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Рейтинговое голосование на объекты 2020 года планируется провести в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сроки 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порядке установленными методическими рекомендациями в период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октябрь -ноябрь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2019 года.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ИНФОРМАЦИЯ О ВОВЛЕЧЕНИИ НАСЕЛЕНИЯ В ПРОЦЕСС БЛАГОУСТРОЙСТВА</a:t>
            </a:r>
            <a:endParaRPr lang="ru-RU" sz="2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204864"/>
            <a:ext cx="421246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761</Words>
  <Application>Microsoft Office PowerPoint</Application>
  <PresentationFormat>Экран (4:3)</PresentationFormat>
  <Paragraphs>131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BatangChe</vt:lpstr>
      <vt:lpstr>Arial</vt:lpstr>
      <vt:lpstr>Calibri</vt:lpstr>
      <vt:lpstr>Calibri Light</vt:lpstr>
      <vt:lpstr>Wingdings</vt:lpstr>
      <vt:lpstr>Тема Office</vt:lpstr>
      <vt:lpstr>#ЖКХменяется                                      #КомфортнаяЮгра</vt:lpstr>
      <vt:lpstr>ОБЩАЯ ИНФОРМАЦИЯ</vt:lpstr>
      <vt:lpstr>ОБЩАЯ ИНФОРМАЦИЯ</vt:lpstr>
      <vt:lpstr>ОБЩАЯ ИНФОРМАЦИЯ</vt:lpstr>
      <vt:lpstr>ОПИСАНИЕ КОНЦЕПТУАЛЬНЫХ И ПРОЕКТНЫХ РЕШЕНИЙ</vt:lpstr>
      <vt:lpstr>ОПИСАНИЕ КОНЦЕПТУАЛЬНЫХ И ПРОЕКТНЫХ РЕШЕНИЙ</vt:lpstr>
      <vt:lpstr>ОПИСАНИЕ КОНЦЕПТУАЛЬНЫХ И ПРОЕКТНЫХ РЕШЕНИЙ</vt:lpstr>
      <vt:lpstr>ИНФОРМАЦИЯ ОБ ИСТОЧНИКАХ ФИНАНСИРОВАНИЯ ПРОЕКТА</vt:lpstr>
      <vt:lpstr>ИНФОРМАЦИЯ О ВОВЛЕЧЕНИИ НАСЕЛЕНИЯ В ПРОЦЕСС БЛАГОУСТРОЙСТВА</vt:lpstr>
      <vt:lpstr>ОПИСАНИЕ ДОПОЛНИТЕЛЬНЫХ МЕРОПРИЯТИЙ </vt:lpstr>
      <vt:lpstr>ОЖИДАЕМЫЕ СОЦИАЛЬНО-ЭКОНОМИЧЕСКИЕ ЭФФЕКТЫ ОТ РЕАЛИЗАЦИИ ПРОЕКТА</vt:lpstr>
      <vt:lpstr>#ЖКХменяется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#ЖКХменяется</dc:title>
  <dc:creator>Камила Ризаева</dc:creator>
  <cp:lastModifiedBy>Popovatn</cp:lastModifiedBy>
  <cp:revision>70</cp:revision>
  <dcterms:created xsi:type="dcterms:W3CDTF">2018-12-18T11:17:04Z</dcterms:created>
  <dcterms:modified xsi:type="dcterms:W3CDTF">2020-03-17T07:08:27Z</dcterms:modified>
</cp:coreProperties>
</file>